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7" r:id="rId4"/>
    <p:sldId id="259" r:id="rId5"/>
    <p:sldId id="272" r:id="rId6"/>
    <p:sldId id="273" r:id="rId7"/>
    <p:sldId id="261" r:id="rId8"/>
    <p:sldId id="265" r:id="rId9"/>
    <p:sldId id="262" r:id="rId10"/>
    <p:sldId id="268" r:id="rId11"/>
    <p:sldId id="269" r:id="rId12"/>
    <p:sldId id="271" r:id="rId13"/>
    <p:sldId id="270" r:id="rId14"/>
    <p:sldId id="264" r:id="rId15"/>
    <p:sldId id="25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163" autoAdjust="0"/>
  </p:normalViewPr>
  <p:slideViewPr>
    <p:cSldViewPr snapToGrid="0">
      <p:cViewPr varScale="1">
        <p:scale>
          <a:sx n="58" d="100"/>
          <a:sy n="58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1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6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8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Методы создания ландшафта и его элементов в трёхмерном движке </a:t>
            </a:r>
            <a:r>
              <a:rPr lang="ru-RU" dirty="0" err="1">
                <a:solidFill>
                  <a:schemeClr val="bg1"/>
                </a:solidFill>
              </a:rPr>
              <a:t>Unreal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Engine</a:t>
            </a:r>
            <a:r>
              <a:rPr lang="ru-RU" dirty="0">
                <a:solidFill>
                  <a:schemeClr val="bg1"/>
                </a:solidFill>
              </a:rPr>
              <a:t>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  <a:latin typeface="+mj-lt"/>
              </a:rPr>
              <a:t>Студент: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Киселев С.А. РК6-85Б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xmlns="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63" y="421869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Динамическая смена дня и ночи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10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53821"/>
            <a:ext cx="7899400" cy="262015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Отслеживание внутреннего времени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Две сферы разного диаметра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Переход реализован через кривую, можно регулировать время и длительность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Реализованы фазы луны</a:t>
            </a:r>
          </a:p>
        </p:txBody>
      </p:sp>
    </p:spTree>
    <p:extLst>
      <p:ext uri="{BB962C8B-B14F-4D97-AF65-F5344CB8AC3E}">
        <p14:creationId xmlns:p14="http://schemas.microsoft.com/office/powerpoint/2010/main" val="46254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пасмурной погоды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11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796215" y="3946761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Параметры настройки тумана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365883" y="5987018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12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Шкала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цветовой температуры света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25"/>
            <a:ext cx="4622800" cy="29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Факторы, влияющие на представление погоды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: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Интенсивность света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Температура света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Движение облаков по небу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Туманность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511" y="791390"/>
            <a:ext cx="3752850" cy="3152775"/>
          </a:xfrm>
          <a:prstGeom prst="rect">
            <a:avLst/>
          </a:prstGeom>
        </p:spPr>
      </p:pic>
      <p:pic>
        <p:nvPicPr>
          <p:cNvPr id="2055" name="Picture 7" descr="Цветовая температура электроиздели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5" y="4471845"/>
            <a:ext cx="3759968" cy="14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</a:t>
            </a:r>
            <a:r>
              <a:rPr lang="ru-RU" b="1" dirty="0" smtClean="0">
                <a:solidFill>
                  <a:schemeClr val="bg1"/>
                </a:solidFill>
              </a:rPr>
              <a:t>эффекта дождя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12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957479" y="5008618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асфальта с лужами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838200" y="519328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системы частиц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88221" y="1690688"/>
            <a:ext cx="4000500" cy="322123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2087670" cy="341681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676" y="1690688"/>
            <a:ext cx="3694739" cy="1680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547295" y="345699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ряби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44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Результат изменения представления погоды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13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452315" y="5534599"/>
            <a:ext cx="47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17.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Пейзаж города с дождливой погодой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1120999" y="5534599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6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Пейзаж города с ясной погодой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87609"/>
            <a:ext cx="5019261" cy="297815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315" y="2387610"/>
            <a:ext cx="5019261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Создание кат-сцены пейзажа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E98A75-8A5B-4C91-B8F8-0A179D5A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+mj-lt"/>
              </a:rPr>
              <a:t>Кат-сцена — это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эпизод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который прерывает обычный ход </a:t>
            </a:r>
            <a:r>
              <a:rPr lang="ru-RU" dirty="0" err="1">
                <a:solidFill>
                  <a:schemeClr val="bg1"/>
                </a:solidFill>
                <a:latin typeface="+mj-lt"/>
              </a:rPr>
              <a:t>геймплея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, чаще всего отбирает у игрока управление и кинематографично излагает сюжет. </a:t>
            </a:r>
          </a:p>
          <a:p>
            <a:pPr marL="0" indent="0">
              <a:buNone/>
            </a:pPr>
            <a:r>
              <a:rPr lang="ru-RU" dirty="0" err="1" smtClean="0">
                <a:solidFill>
                  <a:schemeClr val="bg1"/>
                </a:solidFill>
                <a:latin typeface="+mj-lt"/>
              </a:rPr>
              <a:t>Sequencer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(секвенсор) - инструмент для создания последовательности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кадров.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14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847F25-1958-4241-8E1D-D1E3FD7D1E86}"/>
              </a:ext>
            </a:extLst>
          </p:cNvPr>
          <p:cNvSpPr txBox="1"/>
          <p:nvPr/>
        </p:nvSpPr>
        <p:spPr>
          <a:xfrm>
            <a:off x="3109619" y="5992297"/>
            <a:ext cx="59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8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Интерфейс редактора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ru-RU" dirty="0" err="1" smtClean="0">
                <a:solidFill>
                  <a:schemeClr val="bg1"/>
                </a:solidFill>
              </a:rPr>
              <a:t>equence</a:t>
            </a:r>
            <a:r>
              <a:rPr lang="en-US" dirty="0" smtClean="0">
                <a:solidFill>
                  <a:schemeClr val="bg1"/>
                </a:solidFill>
              </a:rPr>
              <a:t>r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-265" t="66225" r="13862" b="-953"/>
          <a:stretch/>
        </p:blipFill>
        <p:spPr>
          <a:xfrm>
            <a:off x="2590800" y="4233864"/>
            <a:ext cx="7391400" cy="17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Заключение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результате работы были выполнены следующие задачи: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созданы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D-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пейзажи нескольких придуманных местностей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реализован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материал воды с возможностью его настройки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реализован материал, автоматически заполняющий ландшафт соответствующими текстурами; 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все пейзажи наполнены различной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растительностью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и другими 3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объектами, взятыми из бесплатных источников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настроено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индивидуальное освещение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сцены с динамически изменяющимся временем суток и изменением погодных условий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реализована кат-сцена, демонстрирующая получившиеся пейзажи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15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509" y="2493183"/>
            <a:ext cx="5363095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Спасибо за внимание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16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34687" y="5956240"/>
            <a:ext cx="7761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Работу подготовил студент группы РК6-85Б Киселев </a:t>
            </a:r>
            <a:r>
              <a:rPr lang="ru-RU" sz="2000" dirty="0">
                <a:solidFill>
                  <a:schemeClr val="bg1"/>
                </a:solidFill>
              </a:rPr>
              <a:t>С.А. </a:t>
            </a:r>
          </a:p>
        </p:txBody>
      </p:sp>
    </p:spTree>
    <p:extLst>
      <p:ext uri="{BB962C8B-B14F-4D97-AF65-F5344CB8AC3E}">
        <p14:creationId xmlns:p14="http://schemas.microsoft.com/office/powerpoint/2010/main" val="14624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Постановка задачи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Цель работы: с помощью движка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Unreal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+mj-lt"/>
              </a:rPr>
              <a:t>Engine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4 воссоздать фотореалистичный пейзаж, используя различные техники создания ландшафта.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Задачи: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создать 3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D-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пейзаж местности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реализовать материал воды с возможностью его настройки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еализовать изменение погодных условий;</a:t>
            </a:r>
          </a:p>
          <a:p>
            <a:pPr lvl="1"/>
            <a:r>
              <a:rPr lang="ru-RU" dirty="0">
                <a:solidFill>
                  <a:schemeClr val="bg1"/>
                </a:solidFill>
                <a:latin typeface="+mj-lt"/>
              </a:rPr>
              <a:t>р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еализовать автоматически настраиваемый материал для ландшафта;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наполнить пейзаж различными 3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объектами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настроить индивидуальное освещение сцены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реализовать кат-сцену получившегося пейзажа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2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Актуальность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+mj-lt"/>
              </a:rPr>
              <a:t>Актуальность работы заключается в следующем: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Данные реалистичные пейзажи могут стать основой для фильма, рекламного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ролика или компьютерной игры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Реализация собственного материала воды позволяет полностью перенастроить его под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себя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;</a:t>
            </a:r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ru-RU" dirty="0" smtClean="0">
                <a:solidFill>
                  <a:schemeClr val="bg1"/>
                </a:solidFill>
                <a:latin typeface="+mj-lt"/>
              </a:rPr>
              <a:t>Разработка ландшафтов является актуальной профессией, именно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evel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-дизайнер задает путь пользователя и позволяет целиком погрузиться в происходящее.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3</a:t>
            </a:fld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Создание </a:t>
            </a:r>
            <a:r>
              <a:rPr lang="en-US" b="1" dirty="0" smtClean="0">
                <a:solidFill>
                  <a:schemeClr val="bg1"/>
                </a:solidFill>
              </a:rPr>
              <a:t>3D</a:t>
            </a:r>
            <a:r>
              <a:rPr lang="ru-RU" b="1" dirty="0" smtClean="0">
                <a:solidFill>
                  <a:schemeClr val="bg1"/>
                </a:solidFill>
              </a:rPr>
              <a:t> пейзажа местности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740" cy="423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Для </a:t>
            </a:r>
            <a:r>
              <a:rPr lang="ru-RU" dirty="0" err="1">
                <a:solidFill>
                  <a:schemeClr val="bg1"/>
                </a:solidFill>
                <a:latin typeface="+mj-lt"/>
              </a:rPr>
              <a:t>скульптинга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были использованы встроенные инструменты движка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9372E42-C676-4CAA-A1C4-E9619D22F1B7}"/>
              </a:ext>
            </a:extLst>
          </p:cNvPr>
          <p:cNvSpPr txBox="1"/>
          <p:nvPr/>
        </p:nvSpPr>
        <p:spPr>
          <a:xfrm>
            <a:off x="6891789" y="6171275"/>
            <a:ext cx="33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2.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Применение различных техник создания рельефа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09E0B0-CA85-41B1-AC40-5AA819741B20}"/>
              </a:ext>
            </a:extLst>
          </p:cNvPr>
          <p:cNvSpPr txBox="1"/>
          <p:nvPr/>
        </p:nvSpPr>
        <p:spPr>
          <a:xfrm>
            <a:off x="7253254" y="3572920"/>
            <a:ext cx="25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Рис. 1.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Сетка ландшафта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4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9435"/>
              </p:ext>
            </p:extLst>
          </p:nvPr>
        </p:nvGraphicFramePr>
        <p:xfrm>
          <a:off x="821519" y="3350329"/>
          <a:ext cx="4587582" cy="227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281">
                  <a:extLst>
                    <a:ext uri="{9D8B030D-6E8A-4147-A177-3AD203B41FA5}">
                      <a16:colId xmlns:a16="http://schemas.microsoft.com/office/drawing/2014/main" xmlns="" val="22779258"/>
                    </a:ext>
                  </a:extLst>
                </a:gridCol>
                <a:gridCol w="1797107">
                  <a:extLst>
                    <a:ext uri="{9D8B030D-6E8A-4147-A177-3AD203B41FA5}">
                      <a16:colId xmlns:a16="http://schemas.microsoft.com/office/drawing/2014/main" xmlns="" val="1127202775"/>
                    </a:ext>
                  </a:extLst>
                </a:gridCol>
                <a:gridCol w="1529194">
                  <a:extLst>
                    <a:ext uri="{9D8B030D-6E8A-4147-A177-3AD203B41FA5}">
                      <a16:colId xmlns:a16="http://schemas.microsoft.com/office/drawing/2014/main" xmlns="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Общий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</a:rPr>
                        <a:t> размер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Размер секции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Всего компонентов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8129*8129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1024 (32*32)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30699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2017*2017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256 (16*16)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409121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505*505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64 (8*8)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545724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ru-RU" baseline="0" dirty="0" smtClean="0">
                          <a:solidFill>
                            <a:schemeClr val="bg1"/>
                          </a:solidFill>
                        </a:rPr>
                        <a:t> (2*2)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533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8CB89D-DC8E-4E7F-A871-D26F59602497}"/>
              </a:ext>
            </a:extLst>
          </p:cNvPr>
          <p:cNvSpPr txBox="1"/>
          <p:nvPr/>
        </p:nvSpPr>
        <p:spPr>
          <a:xfrm>
            <a:off x="1113145" y="5735713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Табл. 1.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рекомендованное эффективное разбиение ландшафта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Рисунок 10" descr="Landscape_Create_Preview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42" y="1690688"/>
            <a:ext cx="4288665" cy="18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17" y="4096173"/>
            <a:ext cx="4003498" cy="19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Инструменты редактирования рельефа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Для создания рельефа местности можно использовать встроенные возможности движка или воспользоваться специализированным программным обеспечением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3108678"/>
            <a:ext cx="50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3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Инструменты редактирования рельефа встроенные в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UE4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5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9" y="2595213"/>
            <a:ext cx="5016063" cy="5524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23" y="3778677"/>
            <a:ext cx="3086728" cy="12407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23" y="5049076"/>
            <a:ext cx="3086728" cy="121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6311900"/>
            <a:ext cx="65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4. Изменение ландшафта при помощи инструмента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Blueprint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530811" y="2534950"/>
            <a:ext cx="4822989" cy="2622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6530811" y="5344209"/>
            <a:ext cx="482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5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Изменение ландшафта при помощи ПО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World Machine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37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Р</a:t>
            </a:r>
            <a:r>
              <a:rPr lang="ru-RU" dirty="0" smtClean="0">
                <a:solidFill>
                  <a:schemeClr val="bg1"/>
                </a:solidFill>
              </a:rPr>
              <a:t>еализация </a:t>
            </a:r>
            <a:r>
              <a:rPr lang="ru-RU" dirty="0">
                <a:solidFill>
                  <a:schemeClr val="bg1"/>
                </a:solidFill>
              </a:rPr>
              <a:t>автоматически </a:t>
            </a:r>
            <a:r>
              <a:rPr lang="ru-RU" dirty="0" smtClean="0">
                <a:solidFill>
                  <a:schemeClr val="bg1"/>
                </a:solidFill>
              </a:rPr>
              <a:t>настраиваемого материала </a:t>
            </a:r>
            <a:r>
              <a:rPr lang="ru-RU" dirty="0">
                <a:solidFill>
                  <a:schemeClr val="bg1"/>
                </a:solidFill>
              </a:rPr>
              <a:t>для ландшафта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659980" y="6169580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6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А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втоматический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материал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bg1"/>
                </a:solidFill>
              </a:rPr>
              <a:t>6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781" y="1689009"/>
            <a:ext cx="5464957" cy="42418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7852" y="2275720"/>
            <a:ext cx="4946471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+mj-lt"/>
              </a:rPr>
              <a:t>Создание автоматически настраиваемого материала основывается на карте высот ландшафта, перепаде высот, высоте над уровнем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моря</a:t>
            </a:r>
            <a:r>
              <a:rPr lang="ru-RU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6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Реализация материала воды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045842" y="6141476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7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. Материал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воды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bg1"/>
                </a:solidFill>
              </a:rPr>
              <a:t>7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FDBE42-D5FB-4DAF-B0D5-922E2DFC19F7}"/>
              </a:ext>
            </a:extLst>
          </p:cNvPr>
          <p:cNvSpPr txBox="1"/>
          <p:nvPr/>
        </p:nvSpPr>
        <p:spPr>
          <a:xfrm>
            <a:off x="453142" y="1690688"/>
            <a:ext cx="346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Задача создания материала воды подразделялась на следующие подзадачи по созданию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endParaRPr lang="ru-RU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ряби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волн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пены на воде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оттенка глубины 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отражения и преломления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29" y="1690688"/>
            <a:ext cx="7852928" cy="3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BE97C-5462-4637-9393-C9BDF7B8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</a:t>
            </a:r>
            <a:r>
              <a:rPr lang="ru-RU" dirty="0" smtClean="0">
                <a:solidFill>
                  <a:schemeClr val="bg1"/>
                </a:solidFill>
              </a:rPr>
              <a:t>аполнение пейзажа </a:t>
            </a:r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ru-RU" dirty="0">
                <a:solidFill>
                  <a:schemeClr val="bg1"/>
                </a:solidFill>
              </a:rPr>
              <a:t> объектами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35A39-820D-45A6-982D-6CBE583FE172}"/>
              </a:ext>
            </a:extLst>
          </p:cNvPr>
          <p:cNvSpPr txBox="1"/>
          <p:nvPr/>
        </p:nvSpPr>
        <p:spPr>
          <a:xfrm>
            <a:off x="7554658" y="3563141"/>
            <a:ext cx="34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.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Marketplace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от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Epic Games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6B25B59C-CB85-4137-9EE0-243F99F3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8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 smtClean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3225"/>
            <a:ext cx="5183351" cy="19491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Для наполнения пейзажа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3D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объектами были задействованы:</a:t>
            </a:r>
          </a:p>
          <a:p>
            <a:r>
              <a:rPr lang="ru-RU" dirty="0" smtClean="0">
                <a:solidFill>
                  <a:schemeClr val="bg1"/>
                </a:solidFill>
                <a:latin typeface="+mj-lt"/>
              </a:rPr>
              <a:t>Библиотека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Megascans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Marketplace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от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Epic Games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14" y="1495417"/>
            <a:ext cx="3853966" cy="20761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6726"/>
          <a:stretch/>
        </p:blipFill>
        <p:spPr>
          <a:xfrm>
            <a:off x="7330514" y="4042683"/>
            <a:ext cx="3853966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535A39-820D-45A6-982D-6CBE583FE172}"/>
              </a:ext>
            </a:extLst>
          </p:cNvPr>
          <p:cNvSpPr txBox="1"/>
          <p:nvPr/>
        </p:nvSpPr>
        <p:spPr>
          <a:xfrm>
            <a:off x="7745063" y="5995471"/>
            <a:ext cx="30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9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Библиотека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Megascans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4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Настройка освещения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bg1"/>
                </a:solidFill>
              </a:rPr>
              <a:t>9</a:t>
            </a:fld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en-US" sz="1800" dirty="0" smtClean="0">
                <a:solidFill>
                  <a:schemeClr val="bg1"/>
                </a:solidFill>
              </a:rPr>
              <a:t>1</a:t>
            </a:r>
            <a:r>
              <a:rPr lang="ru-RU" sz="1800" dirty="0">
                <a:solidFill>
                  <a:schemeClr val="bg1"/>
                </a:solidFill>
              </a:rPr>
              <a:t>6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631048" y="4628634"/>
            <a:ext cx="565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Рис.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10.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Общая структура неба и освещения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93" y="3260725"/>
            <a:ext cx="3952875" cy="123825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38"/>
            <a:ext cx="5183351" cy="3182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  <a:latin typeface="+mj-lt"/>
              </a:rPr>
              <a:t>Настройка освещения подразделяется на следующие пункты:</a:t>
            </a: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Динамическая смена дня и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ночи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dirty="0">
                <a:solidFill>
                  <a:schemeClr val="bg1"/>
                </a:solidFill>
                <a:latin typeface="+mj-lt"/>
              </a:rPr>
              <a:t>Создание пасмурной </a:t>
            </a:r>
            <a:r>
              <a:rPr lang="ru-RU" dirty="0" smtClean="0">
                <a:solidFill>
                  <a:schemeClr val="bg1"/>
                </a:solidFill>
                <a:latin typeface="+mj-lt"/>
              </a:rPr>
              <a:t>погоды</a:t>
            </a:r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1812</TotalTime>
  <Words>701</Words>
  <Application>Microsoft Office PowerPoint</Application>
  <PresentationFormat>Широкоэкранный</PresentationFormat>
  <Paragraphs>132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Методы создания ландшафта и его элементов в трёхмерном движке Unreal Engine 4</vt:lpstr>
      <vt:lpstr>Постановка задачи</vt:lpstr>
      <vt:lpstr>Актуальность</vt:lpstr>
      <vt:lpstr>Создание 3D пейзажа местности</vt:lpstr>
      <vt:lpstr>Инструменты редактирования рельефа </vt:lpstr>
      <vt:lpstr>Реализация автоматически настраиваемого материала для ландшафта</vt:lpstr>
      <vt:lpstr>Реализация материала воды</vt:lpstr>
      <vt:lpstr>Наполнение пейзажа 3D объектами</vt:lpstr>
      <vt:lpstr>Настройка освещения</vt:lpstr>
      <vt:lpstr>Динамическая смена дня и ночи</vt:lpstr>
      <vt:lpstr>Создание пасмурной погоды</vt:lpstr>
      <vt:lpstr>Создание эффекта дождя</vt:lpstr>
      <vt:lpstr>Результат изменения представления погоды</vt:lpstr>
      <vt:lpstr>Создание кат-сцены пейзажа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</dc:creator>
  <cp:lastModifiedBy>SergeI5</cp:lastModifiedBy>
  <cp:revision>178</cp:revision>
  <dcterms:created xsi:type="dcterms:W3CDTF">2022-03-09T06:59:58Z</dcterms:created>
  <dcterms:modified xsi:type="dcterms:W3CDTF">2023-06-19T14:13:23Z</dcterms:modified>
</cp:coreProperties>
</file>